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72D6C07-E934-445C-82D0-25510B5D46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58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78C04-8446-4979-91CA-505936ACC7E4}"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76173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540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023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3455263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14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863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737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49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309538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78C04-8446-4979-91CA-505936ACC7E4}"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6C07-E934-445C-82D0-25510B5D46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91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78C04-8446-4979-91CA-505936ACC7E4}"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355007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78C04-8446-4979-91CA-505936ACC7E4}"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6C07-E934-445C-82D0-25510B5D46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21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78C04-8446-4979-91CA-505936ACC7E4}"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6C07-E934-445C-82D0-25510B5D46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640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78C04-8446-4979-91CA-505936ACC7E4}"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1549051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78C04-8446-4979-91CA-505936ACC7E4}"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6C07-E934-445C-82D0-25510B5D46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24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78C04-8446-4979-91CA-505936ACC7E4}"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6C07-E934-445C-82D0-25510B5D4659}" type="slidenum">
              <a:rPr lang="en-US" smtClean="0"/>
              <a:t>‹#›</a:t>
            </a:fld>
            <a:endParaRPr lang="en-US"/>
          </a:p>
        </p:txBody>
      </p:sp>
    </p:spTree>
    <p:extLst>
      <p:ext uri="{BB962C8B-B14F-4D97-AF65-F5344CB8AC3E}">
        <p14:creationId xmlns:p14="http://schemas.microsoft.com/office/powerpoint/2010/main" val="125561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D78C04-8446-4979-91CA-505936ACC7E4}" type="datetimeFigureOut">
              <a:rPr lang="en-US" smtClean="0"/>
              <a:t>3/22/2023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2D6C07-E934-445C-82D0-25510B5D4659}" type="slidenum">
              <a:rPr lang="en-US" smtClean="0"/>
              <a:t>‹#›</a:t>
            </a:fld>
            <a:endParaRPr lang="en-US"/>
          </a:p>
        </p:txBody>
      </p:sp>
    </p:spTree>
    <p:extLst>
      <p:ext uri="{BB962C8B-B14F-4D97-AF65-F5344CB8AC3E}">
        <p14:creationId xmlns:p14="http://schemas.microsoft.com/office/powerpoint/2010/main" val="3846937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77DA-453D-A685-443E-B4B1FC8399D5}"/>
              </a:ext>
            </a:extLst>
          </p:cNvPr>
          <p:cNvSpPr>
            <a:spLocks noGrp="1"/>
          </p:cNvSpPr>
          <p:nvPr>
            <p:ph type="ctrTitle"/>
          </p:nvPr>
        </p:nvSpPr>
        <p:spPr/>
        <p:txBody>
          <a:bodyPr/>
          <a:lstStyle/>
          <a:p>
            <a:r>
              <a:rPr lang="en-US" b="1" dirty="0"/>
              <a:t>Asian Development Bank</a:t>
            </a:r>
          </a:p>
        </p:txBody>
      </p:sp>
      <p:sp>
        <p:nvSpPr>
          <p:cNvPr id="3" name="Subtitle 2">
            <a:extLst>
              <a:ext uri="{FF2B5EF4-FFF2-40B4-BE49-F238E27FC236}">
                <a16:creationId xmlns:a16="http://schemas.microsoft.com/office/drawing/2014/main" id="{9FEB46FE-E46A-AFDD-1CBA-E4F6A5FCC0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576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1B99-B42C-9F3A-290B-34D68917BDA4}"/>
              </a:ext>
            </a:extLst>
          </p:cNvPr>
          <p:cNvSpPr>
            <a:spLocks noGrp="1"/>
          </p:cNvSpPr>
          <p:nvPr>
            <p:ph type="title"/>
          </p:nvPr>
        </p:nvSpPr>
        <p:spPr/>
        <p:txBody>
          <a:bodyPr/>
          <a:lstStyle/>
          <a:p>
            <a:r>
              <a:rPr lang="en-US" b="1" dirty="0"/>
              <a:t>Asian Development Bank</a:t>
            </a:r>
          </a:p>
        </p:txBody>
      </p:sp>
      <p:sp>
        <p:nvSpPr>
          <p:cNvPr id="3" name="Content Placeholder 2">
            <a:extLst>
              <a:ext uri="{FF2B5EF4-FFF2-40B4-BE49-F238E27FC236}">
                <a16:creationId xmlns:a16="http://schemas.microsoft.com/office/drawing/2014/main" id="{315A809D-13C7-35C7-A0EA-750B920C1C8F}"/>
              </a:ext>
            </a:extLst>
          </p:cNvPr>
          <p:cNvSpPr>
            <a:spLocks noGrp="1"/>
          </p:cNvSpPr>
          <p:nvPr>
            <p:ph idx="1"/>
          </p:nvPr>
        </p:nvSpPr>
        <p:spPr/>
        <p:txBody>
          <a:bodyPr/>
          <a:lstStyle/>
          <a:p>
            <a:pPr marL="0" indent="0" algn="just">
              <a:buNone/>
            </a:pPr>
            <a:r>
              <a:rPr lang="en-US" dirty="0"/>
              <a:t>Financial Institution is an integral part of any country. They are the building pillars of a country as they help in building and stabilizing the economy and the market. One of such financial institution is The Asian Development Bank (ADB). Asian Development Bank plays an important role at a wide level.</a:t>
            </a:r>
          </a:p>
        </p:txBody>
      </p:sp>
    </p:spTree>
    <p:extLst>
      <p:ext uri="{BB962C8B-B14F-4D97-AF65-F5344CB8AC3E}">
        <p14:creationId xmlns:p14="http://schemas.microsoft.com/office/powerpoint/2010/main" val="306252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8D66-AE3B-57A8-E526-3D63A49B9CA0}"/>
              </a:ext>
            </a:extLst>
          </p:cNvPr>
          <p:cNvSpPr>
            <a:spLocks noGrp="1"/>
          </p:cNvSpPr>
          <p:nvPr>
            <p:ph type="title"/>
          </p:nvPr>
        </p:nvSpPr>
        <p:spPr/>
        <p:txBody>
          <a:bodyPr>
            <a:normAutofit fontScale="90000"/>
          </a:bodyPr>
          <a:lstStyle/>
          <a:p>
            <a:r>
              <a:rPr lang="en-US" b="1" dirty="0"/>
              <a:t>General Features of Financial Institutions</a:t>
            </a:r>
          </a:p>
        </p:txBody>
      </p:sp>
      <p:sp>
        <p:nvSpPr>
          <p:cNvPr id="3" name="Content Placeholder 2">
            <a:extLst>
              <a:ext uri="{FF2B5EF4-FFF2-40B4-BE49-F238E27FC236}">
                <a16:creationId xmlns:a16="http://schemas.microsoft.com/office/drawing/2014/main" id="{E8CB24D3-EFCB-7883-97BD-A0F7C2E69F7E}"/>
              </a:ext>
            </a:extLst>
          </p:cNvPr>
          <p:cNvSpPr>
            <a:spLocks noGrp="1"/>
          </p:cNvSpPr>
          <p:nvPr>
            <p:ph idx="1"/>
          </p:nvPr>
        </p:nvSpPr>
        <p:spPr/>
        <p:txBody>
          <a:bodyPr/>
          <a:lstStyle/>
          <a:p>
            <a:pPr marL="0" indent="0" algn="just">
              <a:buNone/>
            </a:pPr>
            <a:r>
              <a:rPr lang="en-US" dirty="0"/>
              <a:t>Firstly, financial Institutions cannot take loans from the general public from deposits or other payable funds.</a:t>
            </a:r>
          </a:p>
          <a:p>
            <a:pPr marL="0" indent="0" algn="just">
              <a:buNone/>
            </a:pPr>
            <a:r>
              <a:rPr lang="en-US" dirty="0"/>
              <a:t>Secondly, they are major contributors to financial leasing.</a:t>
            </a:r>
          </a:p>
          <a:p>
            <a:pPr marL="0" indent="0" algn="just">
              <a:buNone/>
            </a:pPr>
            <a:r>
              <a:rPr lang="en-US" dirty="0"/>
              <a:t>Thirdly, Financial Institutions provide a lot of payment services through both online as well as offline modes.</a:t>
            </a:r>
          </a:p>
          <a:p>
            <a:pPr marL="0" indent="0" algn="just">
              <a:buNone/>
            </a:pPr>
            <a:r>
              <a:rPr lang="en-US" dirty="0"/>
              <a:t>Lastly, their licensing framework is of 3 months or 90 days.</a:t>
            </a:r>
          </a:p>
        </p:txBody>
      </p:sp>
    </p:spTree>
    <p:extLst>
      <p:ext uri="{BB962C8B-B14F-4D97-AF65-F5344CB8AC3E}">
        <p14:creationId xmlns:p14="http://schemas.microsoft.com/office/powerpoint/2010/main" val="295443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4CFB-FFA0-A924-3BC0-12129D756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D5C835-87FF-25A7-59CD-747B3574C95B}"/>
              </a:ext>
            </a:extLst>
          </p:cNvPr>
          <p:cNvSpPr>
            <a:spLocks noGrp="1"/>
          </p:cNvSpPr>
          <p:nvPr>
            <p:ph idx="1"/>
          </p:nvPr>
        </p:nvSpPr>
        <p:spPr/>
        <p:txBody>
          <a:bodyPr/>
          <a:lstStyle/>
          <a:p>
            <a:pPr marL="0" indent="0" algn="just">
              <a:buNone/>
            </a:pPr>
            <a:r>
              <a:rPr lang="en-US" dirty="0"/>
              <a:t>The very existence of the Asian Development Bank revolves around the fulfilment of a specific purpose. The specific purpose is to foster the economic growth of the Asian and the Pacific regions. Its basic objective is to encourage economic and financial co-operation among the member countries. It helps them to start new projects without any fear of lack of finance.</a:t>
            </a:r>
          </a:p>
        </p:txBody>
      </p:sp>
    </p:spTree>
    <p:extLst>
      <p:ext uri="{BB962C8B-B14F-4D97-AF65-F5344CB8AC3E}">
        <p14:creationId xmlns:p14="http://schemas.microsoft.com/office/powerpoint/2010/main" val="363135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A2E9-C16C-0538-88F6-C64BD24D0ECF}"/>
              </a:ext>
            </a:extLst>
          </p:cNvPr>
          <p:cNvSpPr>
            <a:spLocks noGrp="1"/>
          </p:cNvSpPr>
          <p:nvPr>
            <p:ph type="title"/>
          </p:nvPr>
        </p:nvSpPr>
        <p:spPr/>
        <p:txBody>
          <a:bodyPr>
            <a:normAutofit fontScale="90000"/>
          </a:bodyPr>
          <a:lstStyle/>
          <a:p>
            <a:r>
              <a:rPr lang="en-US" b="1" dirty="0"/>
              <a:t>Functions of the Asian Development Bank</a:t>
            </a:r>
          </a:p>
        </p:txBody>
      </p:sp>
      <p:sp>
        <p:nvSpPr>
          <p:cNvPr id="3" name="Content Placeholder 2">
            <a:extLst>
              <a:ext uri="{FF2B5EF4-FFF2-40B4-BE49-F238E27FC236}">
                <a16:creationId xmlns:a16="http://schemas.microsoft.com/office/drawing/2014/main" id="{74159838-0D0D-6ADA-2E43-3115DB4C3AF9}"/>
              </a:ext>
            </a:extLst>
          </p:cNvPr>
          <p:cNvSpPr>
            <a:spLocks noGrp="1"/>
          </p:cNvSpPr>
          <p:nvPr>
            <p:ph idx="1"/>
          </p:nvPr>
        </p:nvSpPr>
        <p:spPr/>
        <p:txBody>
          <a:bodyPr>
            <a:normAutofit fontScale="85000" lnSpcReduction="10000"/>
          </a:bodyPr>
          <a:lstStyle/>
          <a:p>
            <a:pPr marL="514350" indent="-514350" algn="just">
              <a:buAutoNum type="arabicPeriod"/>
            </a:pPr>
            <a:r>
              <a:rPr lang="en-US" dirty="0"/>
              <a:t>Economic and Social Advancement</a:t>
            </a:r>
          </a:p>
          <a:p>
            <a:pPr marL="0" indent="0" algn="just">
              <a:buNone/>
            </a:pPr>
            <a:r>
              <a:rPr lang="en-US" dirty="0"/>
              <a:t>This bank has a membership program under which there are various benefits available for the members’ countries. These benefits include providing loan and investment at a concessional rate. One of the functions of the ADB is to provide loans and equity investments for the economic and social upgrade of developing member countries.</a:t>
            </a:r>
          </a:p>
          <a:p>
            <a:pPr marL="0" indent="0" algn="just">
              <a:buNone/>
            </a:pPr>
            <a:r>
              <a:rPr lang="en-US" dirty="0"/>
              <a:t>2. Technical Assistance</a:t>
            </a:r>
          </a:p>
          <a:p>
            <a:pPr marL="0" indent="0" algn="just">
              <a:buNone/>
            </a:pPr>
            <a:r>
              <a:rPr lang="en-US" dirty="0"/>
              <a:t>Most of the countries require a lot of services like advisory services. Moreover, they while operating at the international level, most of the countries require technical support too. One of the functions of the Asian Development Bank is to provide technical assistance for the preparation and implementation of development projects and advisory services.</a:t>
            </a:r>
          </a:p>
        </p:txBody>
      </p:sp>
    </p:spTree>
    <p:extLst>
      <p:ext uri="{BB962C8B-B14F-4D97-AF65-F5344CB8AC3E}">
        <p14:creationId xmlns:p14="http://schemas.microsoft.com/office/powerpoint/2010/main" val="283701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E7B5-ED0A-0544-EF5B-9460865DA2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A08AEF-FC0D-E0EB-D35C-770EE692B837}"/>
              </a:ext>
            </a:extLst>
          </p:cNvPr>
          <p:cNvSpPr>
            <a:spLocks noGrp="1"/>
          </p:cNvSpPr>
          <p:nvPr>
            <p:ph idx="1"/>
          </p:nvPr>
        </p:nvSpPr>
        <p:spPr/>
        <p:txBody>
          <a:bodyPr>
            <a:normAutofit fontScale="85000" lnSpcReduction="20000"/>
          </a:bodyPr>
          <a:lstStyle/>
          <a:p>
            <a:pPr marL="0" indent="0" algn="just">
              <a:buNone/>
            </a:pPr>
            <a:r>
              <a:rPr lang="en-US" dirty="0"/>
              <a:t>3. Investment Promotion</a:t>
            </a:r>
          </a:p>
          <a:p>
            <a:pPr marL="0" indent="0" algn="just">
              <a:buNone/>
            </a:pPr>
            <a:r>
              <a:rPr lang="en-US" dirty="0"/>
              <a:t>Firstly, the Asian Development Bank provides a lot of services to the member countries in the form of investments. At the same time, they also provide some specific sort of investment facilities for development purposes.</a:t>
            </a:r>
          </a:p>
          <a:p>
            <a:pPr marL="0" indent="0" algn="just">
              <a:buNone/>
            </a:pPr>
            <a:r>
              <a:rPr lang="en-US" dirty="0"/>
              <a:t>4. Support in Policies and Plans</a:t>
            </a:r>
          </a:p>
          <a:p>
            <a:pPr marL="0" indent="0" algn="just">
              <a:buNone/>
            </a:pPr>
            <a:r>
              <a:rPr lang="en-US" dirty="0"/>
              <a:t>Plans and policies play an important role in any country. There are various domestic agencies providing help to the authorities while framing various policies.</a:t>
            </a:r>
          </a:p>
          <a:p>
            <a:pPr marL="0" indent="0" algn="just">
              <a:buNone/>
            </a:pPr>
            <a:r>
              <a:rPr lang="en-US" dirty="0"/>
              <a:t>But there is a need for some international agencies at the same time for the same function. One of the main functions of the ADB is to provide help to the member countries in framing policies and plans at the international level.</a:t>
            </a:r>
          </a:p>
          <a:p>
            <a:pPr marL="0" indent="0" algn="just">
              <a:buNone/>
            </a:pPr>
            <a:endParaRPr lang="en-US" dirty="0"/>
          </a:p>
        </p:txBody>
      </p:sp>
    </p:spTree>
    <p:extLst>
      <p:ext uri="{BB962C8B-B14F-4D97-AF65-F5344CB8AC3E}">
        <p14:creationId xmlns:p14="http://schemas.microsoft.com/office/powerpoint/2010/main" val="269267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5AD5-1E22-DF20-269A-3668756296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C3B47A-9AA4-96AF-590F-FB56DF395872}"/>
              </a:ext>
            </a:extLst>
          </p:cNvPr>
          <p:cNvSpPr>
            <a:spLocks noGrp="1"/>
          </p:cNvSpPr>
          <p:nvPr>
            <p:ph idx="1"/>
          </p:nvPr>
        </p:nvSpPr>
        <p:spPr/>
        <p:txBody>
          <a:bodyPr>
            <a:normAutofit/>
          </a:bodyPr>
          <a:lstStyle/>
          <a:p>
            <a:pPr marL="0" indent="0" algn="ctr">
              <a:buNone/>
            </a:pPr>
            <a:r>
              <a:rPr lang="en-US" sz="4800" dirty="0"/>
              <a:t>THANK YOU</a:t>
            </a:r>
          </a:p>
        </p:txBody>
      </p:sp>
    </p:spTree>
    <p:extLst>
      <p:ext uri="{BB962C8B-B14F-4D97-AF65-F5344CB8AC3E}">
        <p14:creationId xmlns:p14="http://schemas.microsoft.com/office/powerpoint/2010/main" val="2711201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441</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Asian Development Bank</vt:lpstr>
      <vt:lpstr>Asian Development Bank</vt:lpstr>
      <vt:lpstr>General Features of Financial Institutions</vt:lpstr>
      <vt:lpstr>PowerPoint Presentation</vt:lpstr>
      <vt:lpstr>Functions of the Asian Development Bank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Development Bank</dc:title>
  <dc:creator>Ananya Priya</dc:creator>
  <cp:lastModifiedBy>Ananya Priya</cp:lastModifiedBy>
  <cp:revision>1</cp:revision>
  <dcterms:created xsi:type="dcterms:W3CDTF">2023-03-22T16:19:04Z</dcterms:created>
  <dcterms:modified xsi:type="dcterms:W3CDTF">2023-03-22T16:19:13Z</dcterms:modified>
</cp:coreProperties>
</file>